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8" r:id="rId31"/>
  </p:sldIdLst>
  <p:sldSz cx="9144000" cy="5143500" type="screen16x9"/>
  <p:notesSz cx="6858000" cy="9144000"/>
  <p:embeddedFontLst>
    <p:embeddedFont>
      <p:font typeface="Open Sans" panose="020B0600000101010101" charset="-127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Economica" panose="020B0600000101010101" charset="-12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1B9872-FF03-419C-B52F-09143CE22A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4" y="77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2E31F-AF38-4AAF-A6D2-347A01BECDBB}" type="doc">
      <dgm:prSet loTypeId="urn:microsoft.com/office/officeart/2005/8/layout/cycle5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FD5781E-E54E-4176-B4AC-1692A46D721D}">
      <dgm:prSet phldrT="[텍스트]"/>
      <dgm:spPr/>
      <dgm:t>
        <a:bodyPr/>
        <a:lstStyle/>
        <a:p>
          <a:pPr latinLnBrk="1"/>
          <a:r>
            <a:rPr lang="en-US" altLang="ko-KR" b="1" dirty="0"/>
            <a:t>M</a:t>
          </a:r>
          <a:r>
            <a:rPr lang="en-US" altLang="ko-KR" dirty="0"/>
            <a:t>odel</a:t>
          </a:r>
          <a:endParaRPr lang="ko-KR" altLang="en-US" dirty="0"/>
        </a:p>
      </dgm:t>
    </dgm:pt>
    <dgm:pt modelId="{8D53BD01-825B-417C-91FA-5FC82BC24ABF}" type="parTrans" cxnId="{8168A3F8-0287-4CAE-AA96-50290338722B}">
      <dgm:prSet/>
      <dgm:spPr/>
      <dgm:t>
        <a:bodyPr/>
        <a:lstStyle/>
        <a:p>
          <a:pPr latinLnBrk="1"/>
          <a:endParaRPr lang="ko-KR" altLang="en-US"/>
        </a:p>
      </dgm:t>
    </dgm:pt>
    <dgm:pt modelId="{680EDCED-DE9A-4050-B51C-40BDFA8CC4FE}" type="sibTrans" cxnId="{8168A3F8-0287-4CAE-AA96-50290338722B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5AEB39EB-D5C9-4396-8841-147A168196EA}">
      <dgm:prSet phldrT="[텍스트]"/>
      <dgm:spPr/>
      <dgm:t>
        <a:bodyPr/>
        <a:lstStyle/>
        <a:p>
          <a:pPr latinLnBrk="1"/>
          <a:r>
            <a:rPr lang="en-US" altLang="ko-KR" b="1" dirty="0"/>
            <a:t>C</a:t>
          </a:r>
          <a:r>
            <a:rPr lang="en-US" altLang="ko-KR" dirty="0"/>
            <a:t>ontroller</a:t>
          </a:r>
          <a:endParaRPr lang="ko-KR" altLang="en-US" dirty="0"/>
        </a:p>
      </dgm:t>
    </dgm:pt>
    <dgm:pt modelId="{5D6171BA-28F2-41F7-B58D-133DA443A5E6}" type="parTrans" cxnId="{B567B16E-F4E7-47CA-B161-C002F1D5FB75}">
      <dgm:prSet/>
      <dgm:spPr/>
      <dgm:t>
        <a:bodyPr/>
        <a:lstStyle/>
        <a:p>
          <a:pPr latinLnBrk="1"/>
          <a:endParaRPr lang="ko-KR" altLang="en-US"/>
        </a:p>
      </dgm:t>
    </dgm:pt>
    <dgm:pt modelId="{6A897CD7-C131-4BC7-872A-3E05E9FDF7C2}" type="sibTrans" cxnId="{B567B16E-F4E7-47CA-B161-C002F1D5FB75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EAF11E58-4645-4F54-A535-62F3FF02A08C}">
      <dgm:prSet phldrT="[텍스트]"/>
      <dgm:spPr/>
      <dgm:t>
        <a:bodyPr/>
        <a:lstStyle/>
        <a:p>
          <a:pPr latinLnBrk="1"/>
          <a:r>
            <a:rPr lang="en-US" altLang="ko-KR" b="1" dirty="0"/>
            <a:t>V</a:t>
          </a:r>
          <a:r>
            <a:rPr lang="en-US" altLang="ko-KR" dirty="0"/>
            <a:t>iew</a:t>
          </a:r>
          <a:endParaRPr lang="ko-KR" altLang="en-US" dirty="0"/>
        </a:p>
      </dgm:t>
    </dgm:pt>
    <dgm:pt modelId="{24FB9AF2-AC7B-425E-A99B-1219567C7FA1}" type="parTrans" cxnId="{DF99A00D-503E-434D-9A1C-EF9B634E8C1D}">
      <dgm:prSet/>
      <dgm:spPr/>
      <dgm:t>
        <a:bodyPr/>
        <a:lstStyle/>
        <a:p>
          <a:pPr latinLnBrk="1"/>
          <a:endParaRPr lang="ko-KR" altLang="en-US"/>
        </a:p>
      </dgm:t>
    </dgm:pt>
    <dgm:pt modelId="{A230FDD4-107A-4188-BA22-8F3350009A1F}" type="sibTrans" cxnId="{DF99A00D-503E-434D-9A1C-EF9B634E8C1D}">
      <dgm:prSet/>
      <dgm:spPr>
        <a:ln w="28575"/>
      </dgm:spPr>
      <dgm:t>
        <a:bodyPr/>
        <a:lstStyle/>
        <a:p>
          <a:pPr latinLnBrk="1"/>
          <a:endParaRPr lang="ko-KR" altLang="en-US"/>
        </a:p>
      </dgm:t>
    </dgm:pt>
    <dgm:pt modelId="{4BF170DB-278D-445D-A3C7-E00C0B1A74F0}" type="pres">
      <dgm:prSet presAssocID="{3642E31F-AF38-4AAF-A6D2-347A01BECDB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29958F-632B-449D-AAC1-761A2FC8FEC2}" type="pres">
      <dgm:prSet presAssocID="{1FD5781E-E54E-4176-B4AC-1692A46D72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63038-6A81-4D55-A4AE-41CA0E6A97E8}" type="pres">
      <dgm:prSet presAssocID="{1FD5781E-E54E-4176-B4AC-1692A46D721D}" presName="spNode" presStyleCnt="0"/>
      <dgm:spPr/>
    </dgm:pt>
    <dgm:pt modelId="{9EA2A2E0-769D-4B77-84F0-DA450E6B845E}" type="pres">
      <dgm:prSet presAssocID="{680EDCED-DE9A-4050-B51C-40BDFA8CC4FE}" presName="sibTrans" presStyleLbl="sibTrans1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924A355-D610-45FE-8971-AF7A919FA70A}" type="pres">
      <dgm:prSet presAssocID="{5AEB39EB-D5C9-4396-8841-147A168196E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BE4173-C6B5-446F-BCAA-0D21CD93349D}" type="pres">
      <dgm:prSet presAssocID="{5AEB39EB-D5C9-4396-8841-147A168196EA}" presName="spNode" presStyleCnt="0"/>
      <dgm:spPr/>
    </dgm:pt>
    <dgm:pt modelId="{D5AF9196-D622-4130-A9B7-ADE541AB016F}" type="pres">
      <dgm:prSet presAssocID="{6A897CD7-C131-4BC7-872A-3E05E9FDF7C2}" presName="sibTrans" presStyleLbl="sibTrans1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2AC54FF-7917-4A9A-85B2-ADC9B82BFD93}" type="pres">
      <dgm:prSet presAssocID="{EAF11E58-4645-4F54-A535-62F3FF02A08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EC817-03E7-4538-82BE-FBBE71D17A44}" type="pres">
      <dgm:prSet presAssocID="{EAF11E58-4645-4F54-A535-62F3FF02A08C}" presName="spNode" presStyleCnt="0"/>
      <dgm:spPr/>
    </dgm:pt>
    <dgm:pt modelId="{65FE7DDD-1CCC-45D1-B81C-152D148C6B72}" type="pres">
      <dgm:prSet presAssocID="{A230FDD4-107A-4188-BA22-8F3350009A1F}" presName="sibTrans" presStyleLbl="sibTrans1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07B3B355-685A-4647-A242-77860BDD796F}" type="presOf" srcId="{1FD5781E-E54E-4176-B4AC-1692A46D721D}" destId="{B329958F-632B-449D-AAC1-761A2FC8FEC2}" srcOrd="0" destOrd="0" presId="urn:microsoft.com/office/officeart/2005/8/layout/cycle5"/>
    <dgm:cxn modelId="{B567B16E-F4E7-47CA-B161-C002F1D5FB75}" srcId="{3642E31F-AF38-4AAF-A6D2-347A01BECDBB}" destId="{5AEB39EB-D5C9-4396-8841-147A168196EA}" srcOrd="1" destOrd="0" parTransId="{5D6171BA-28F2-41F7-B58D-133DA443A5E6}" sibTransId="{6A897CD7-C131-4BC7-872A-3E05E9FDF7C2}"/>
    <dgm:cxn modelId="{60BD1CD7-DDAE-4E64-88FD-0D972E70499B}" type="presOf" srcId="{A230FDD4-107A-4188-BA22-8F3350009A1F}" destId="{65FE7DDD-1CCC-45D1-B81C-152D148C6B72}" srcOrd="0" destOrd="0" presId="urn:microsoft.com/office/officeart/2005/8/layout/cycle5"/>
    <dgm:cxn modelId="{F4A72832-E996-47CC-B364-BFC890C3B38C}" type="presOf" srcId="{6A897CD7-C131-4BC7-872A-3E05E9FDF7C2}" destId="{D5AF9196-D622-4130-A9B7-ADE541AB016F}" srcOrd="0" destOrd="0" presId="urn:microsoft.com/office/officeart/2005/8/layout/cycle5"/>
    <dgm:cxn modelId="{5D02D545-F3B3-4AAE-9195-B926AEACD9D6}" type="presOf" srcId="{EAF11E58-4645-4F54-A535-62F3FF02A08C}" destId="{62AC54FF-7917-4A9A-85B2-ADC9B82BFD93}" srcOrd="0" destOrd="0" presId="urn:microsoft.com/office/officeart/2005/8/layout/cycle5"/>
    <dgm:cxn modelId="{DF99A00D-503E-434D-9A1C-EF9B634E8C1D}" srcId="{3642E31F-AF38-4AAF-A6D2-347A01BECDBB}" destId="{EAF11E58-4645-4F54-A535-62F3FF02A08C}" srcOrd="2" destOrd="0" parTransId="{24FB9AF2-AC7B-425E-A99B-1219567C7FA1}" sibTransId="{A230FDD4-107A-4188-BA22-8F3350009A1F}"/>
    <dgm:cxn modelId="{A7B3985B-DAD2-426B-B67F-DE1350226D35}" type="presOf" srcId="{680EDCED-DE9A-4050-B51C-40BDFA8CC4FE}" destId="{9EA2A2E0-769D-4B77-84F0-DA450E6B845E}" srcOrd="0" destOrd="0" presId="urn:microsoft.com/office/officeart/2005/8/layout/cycle5"/>
    <dgm:cxn modelId="{05A00BE6-5AC2-47AF-A2CD-043A5A703D2C}" type="presOf" srcId="{3642E31F-AF38-4AAF-A6D2-347A01BECDBB}" destId="{4BF170DB-278D-445D-A3C7-E00C0B1A74F0}" srcOrd="0" destOrd="0" presId="urn:microsoft.com/office/officeart/2005/8/layout/cycle5"/>
    <dgm:cxn modelId="{5F6D0397-9769-4D34-9D5E-BCCE0227E7DE}" type="presOf" srcId="{5AEB39EB-D5C9-4396-8841-147A168196EA}" destId="{C924A355-D610-45FE-8971-AF7A919FA70A}" srcOrd="0" destOrd="0" presId="urn:microsoft.com/office/officeart/2005/8/layout/cycle5"/>
    <dgm:cxn modelId="{8168A3F8-0287-4CAE-AA96-50290338722B}" srcId="{3642E31F-AF38-4AAF-A6D2-347A01BECDBB}" destId="{1FD5781E-E54E-4176-B4AC-1692A46D721D}" srcOrd="0" destOrd="0" parTransId="{8D53BD01-825B-417C-91FA-5FC82BC24ABF}" sibTransId="{680EDCED-DE9A-4050-B51C-40BDFA8CC4FE}"/>
    <dgm:cxn modelId="{4ACCF5DE-370D-459A-B46C-0DCCFF16A7AF}" type="presParOf" srcId="{4BF170DB-278D-445D-A3C7-E00C0B1A74F0}" destId="{B329958F-632B-449D-AAC1-761A2FC8FEC2}" srcOrd="0" destOrd="0" presId="urn:microsoft.com/office/officeart/2005/8/layout/cycle5"/>
    <dgm:cxn modelId="{78280E72-3D1C-415F-A131-4D828AF334AC}" type="presParOf" srcId="{4BF170DB-278D-445D-A3C7-E00C0B1A74F0}" destId="{53963038-6A81-4D55-A4AE-41CA0E6A97E8}" srcOrd="1" destOrd="0" presId="urn:microsoft.com/office/officeart/2005/8/layout/cycle5"/>
    <dgm:cxn modelId="{12D51F38-34B2-4802-A46A-C2BFC7B41BD1}" type="presParOf" srcId="{4BF170DB-278D-445D-A3C7-E00C0B1A74F0}" destId="{9EA2A2E0-769D-4B77-84F0-DA450E6B845E}" srcOrd="2" destOrd="0" presId="urn:microsoft.com/office/officeart/2005/8/layout/cycle5"/>
    <dgm:cxn modelId="{B26E8E38-52A7-4304-A103-AC579927CD84}" type="presParOf" srcId="{4BF170DB-278D-445D-A3C7-E00C0B1A74F0}" destId="{C924A355-D610-45FE-8971-AF7A919FA70A}" srcOrd="3" destOrd="0" presId="urn:microsoft.com/office/officeart/2005/8/layout/cycle5"/>
    <dgm:cxn modelId="{D587DDF7-A121-47DB-AA67-BC2287D8F3A7}" type="presParOf" srcId="{4BF170DB-278D-445D-A3C7-E00C0B1A74F0}" destId="{D5BE4173-C6B5-446F-BCAA-0D21CD93349D}" srcOrd="4" destOrd="0" presId="urn:microsoft.com/office/officeart/2005/8/layout/cycle5"/>
    <dgm:cxn modelId="{BCFE0614-006A-49A3-9CE0-99D7707BA34D}" type="presParOf" srcId="{4BF170DB-278D-445D-A3C7-E00C0B1A74F0}" destId="{D5AF9196-D622-4130-A9B7-ADE541AB016F}" srcOrd="5" destOrd="0" presId="urn:microsoft.com/office/officeart/2005/8/layout/cycle5"/>
    <dgm:cxn modelId="{B4FAD9CE-2F4E-4D20-8313-3C7626851C11}" type="presParOf" srcId="{4BF170DB-278D-445D-A3C7-E00C0B1A74F0}" destId="{62AC54FF-7917-4A9A-85B2-ADC9B82BFD93}" srcOrd="6" destOrd="0" presId="urn:microsoft.com/office/officeart/2005/8/layout/cycle5"/>
    <dgm:cxn modelId="{66A9BE3E-708F-4A38-98F1-5D1181BF3565}" type="presParOf" srcId="{4BF170DB-278D-445D-A3C7-E00C0B1A74F0}" destId="{089EC817-03E7-4538-82BE-FBBE71D17A44}" srcOrd="7" destOrd="0" presId="urn:microsoft.com/office/officeart/2005/8/layout/cycle5"/>
    <dgm:cxn modelId="{048650B0-7A27-489B-802C-413AAE790F45}" type="presParOf" srcId="{4BF170DB-278D-445D-A3C7-E00C0B1A74F0}" destId="{65FE7DDD-1CCC-45D1-B81C-152D148C6B7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9958F-632B-449D-AAC1-761A2FC8FEC2}">
      <dsp:nvSpPr>
        <dsp:cNvPr id="0" name=""/>
        <dsp:cNvSpPr/>
      </dsp:nvSpPr>
      <dsp:spPr>
        <a:xfrm>
          <a:off x="947713" y="163373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M</a:t>
          </a:r>
          <a:r>
            <a:rPr lang="en-US" altLang="ko-KR" sz="1800" kern="1200" dirty="0"/>
            <a:t>odel</a:t>
          </a:r>
          <a:endParaRPr lang="ko-KR" altLang="en-US" sz="1800" kern="1200" dirty="0"/>
        </a:p>
      </dsp:txBody>
      <dsp:txXfrm>
        <a:off x="987792" y="203452"/>
        <a:ext cx="1182946" cy="740859"/>
      </dsp:txXfrm>
    </dsp:sp>
    <dsp:sp modelId="{9EA2A2E0-769D-4B77-84F0-DA450E6B845E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1894429" y="348575"/>
              </a:moveTo>
              <a:arcTo wR="1093786" hR="1093786" stAng="19023221" swAng="2299403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4A355-D610-45FE-8971-AF7A919FA70A}">
      <dsp:nvSpPr>
        <dsp:cNvPr id="0" name=""/>
        <dsp:cNvSpPr/>
      </dsp:nvSpPr>
      <dsp:spPr>
        <a:xfrm>
          <a:off x="1894960" y="1804052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-4050390"/>
                <a:satOff val="28480"/>
                <a:lumOff val="7942"/>
                <a:alphaOff val="0"/>
                <a:tint val="50000"/>
                <a:satMod val="300000"/>
              </a:schemeClr>
            </a:gs>
            <a:gs pos="35000">
              <a:schemeClr val="accent5">
                <a:hueOff val="-4050390"/>
                <a:satOff val="28480"/>
                <a:lumOff val="7942"/>
                <a:alphaOff val="0"/>
                <a:tint val="37000"/>
                <a:satMod val="300000"/>
              </a:schemeClr>
            </a:gs>
            <a:gs pos="100000">
              <a:schemeClr val="accent5">
                <a:hueOff val="-4050390"/>
                <a:satOff val="28480"/>
                <a:lumOff val="79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C</a:t>
          </a:r>
          <a:r>
            <a:rPr lang="en-US" altLang="ko-KR" sz="1800" kern="1200" dirty="0"/>
            <a:t>ontroller</a:t>
          </a:r>
          <a:endParaRPr lang="ko-KR" altLang="en-US" sz="1800" kern="1200" dirty="0"/>
        </a:p>
      </dsp:txBody>
      <dsp:txXfrm>
        <a:off x="1935039" y="1844131"/>
        <a:ext cx="1182946" cy="740859"/>
      </dsp:txXfrm>
    </dsp:sp>
    <dsp:sp modelId="{D5AF9196-D622-4130-A9B7-ADE541AB016F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1428803" y="2135002"/>
              </a:moveTo>
              <a:arcTo wR="1093786" hR="1093786" stAng="4329847" swAng="2140306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C54FF-7917-4A9A-85B2-ADC9B82BFD93}">
      <dsp:nvSpPr>
        <dsp:cNvPr id="0" name=""/>
        <dsp:cNvSpPr/>
      </dsp:nvSpPr>
      <dsp:spPr>
        <a:xfrm>
          <a:off x="467" y="1804052"/>
          <a:ext cx="1263104" cy="821017"/>
        </a:xfrm>
        <a:prstGeom prst="roundRect">
          <a:avLst/>
        </a:prstGeom>
        <a:gradFill rotWithShape="0">
          <a:gsLst>
            <a:gs pos="0">
              <a:schemeClr val="accent5">
                <a:hueOff val="-8100781"/>
                <a:satOff val="56960"/>
                <a:lumOff val="15883"/>
                <a:alphaOff val="0"/>
                <a:tint val="50000"/>
                <a:satMod val="300000"/>
              </a:schemeClr>
            </a:gs>
            <a:gs pos="35000">
              <a:schemeClr val="accent5">
                <a:hueOff val="-8100781"/>
                <a:satOff val="56960"/>
                <a:lumOff val="15883"/>
                <a:alphaOff val="0"/>
                <a:tint val="37000"/>
                <a:satMod val="300000"/>
              </a:schemeClr>
            </a:gs>
            <a:gs pos="100000">
              <a:schemeClr val="accent5">
                <a:hueOff val="-8100781"/>
                <a:satOff val="56960"/>
                <a:lumOff val="1588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/>
            <a:t>V</a:t>
          </a:r>
          <a:r>
            <a:rPr lang="en-US" altLang="ko-KR" sz="1800" kern="1200" dirty="0"/>
            <a:t>iew</a:t>
          </a:r>
          <a:endParaRPr lang="ko-KR" altLang="en-US" sz="1800" kern="1200" dirty="0"/>
        </a:p>
      </dsp:txBody>
      <dsp:txXfrm>
        <a:off x="40546" y="1844131"/>
        <a:ext cx="1182946" cy="740859"/>
      </dsp:txXfrm>
    </dsp:sp>
    <dsp:sp modelId="{65FE7DDD-1CCC-45D1-B81C-152D148C6B72}">
      <dsp:nvSpPr>
        <dsp:cNvPr id="0" name=""/>
        <dsp:cNvSpPr/>
      </dsp:nvSpPr>
      <dsp:spPr>
        <a:xfrm>
          <a:off x="485479" y="573882"/>
          <a:ext cx="2187572" cy="2187572"/>
        </a:xfrm>
        <a:custGeom>
          <a:avLst/>
          <a:gdLst/>
          <a:ahLst/>
          <a:cxnLst/>
          <a:rect l="0" t="0" r="0" b="0"/>
          <a:pathLst>
            <a:path>
              <a:moveTo>
                <a:pt x="3558" y="1005629"/>
              </a:moveTo>
              <a:arcTo wR="1093786" hR="1093786" stAng="11077376" swAng="2299403"/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150d33612_0_26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150d3361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8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028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7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94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5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206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68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5719e772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5719e77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3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15719e772_0_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15719e77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15719e772_0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15719e77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15719e772_0_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15719e77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5719e772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5719e77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15719e772_0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15719e7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15719e772_0_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15719e7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15719e772_0_1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15719e77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xl0B_B6U70v58UVW5FOYVIS5LveC5RiDQt_JTG9ivo/edit#gid=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9yy0XjjMeEDrma2DaXRJbBw7V3_MmQsG6LFGy-Rwz8/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9yy0XjjMeEDrma2DaXRJbBw7V3_MmQsG6LFGy-Rwz8/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hategore.github.io/ay_project-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RED</a:t>
            </a:r>
            <a:r>
              <a:rPr lang="ko"/>
              <a:t>HOUSE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228710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PROJECT</a:t>
            </a: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4035525" y="2606025"/>
            <a:ext cx="7343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Kim Pyeong-ki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Kim Hye</a:t>
            </a:r>
            <a:r>
              <a:rPr lang="en-US" altLang="ko" sz="1500" dirty="0">
                <a:latin typeface="Economica"/>
                <a:ea typeface="Economica"/>
                <a:cs typeface="Economica"/>
                <a:sym typeface="Economica"/>
              </a:rPr>
              <a:t>o</a:t>
            </a: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n-jin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Lee Dong-jun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Choi Jun-young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Economica"/>
                <a:ea typeface="Economica"/>
                <a:cs typeface="Economica"/>
                <a:sym typeface="Economica"/>
              </a:rPr>
              <a:t>Moon hyo-jung</a:t>
            </a:r>
            <a:endParaRPr sz="1500"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8D2D84-5CA8-406B-8804-B1258A9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" y="1344548"/>
            <a:ext cx="4004706" cy="2837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17DC0E-6F48-4E67-A4A2-F5734023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50" y="1595784"/>
            <a:ext cx="4514850" cy="14530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616500" y="162675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ko-KR" altLang="en-US" dirty="0" err="1"/>
              <a:t>로그인된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받아온다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85739" y="1638418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9187CA-1E91-4345-8EA2-965524E6CF29}"/>
              </a:ext>
            </a:extLst>
          </p:cNvPr>
          <p:cNvSpPr/>
          <p:nvPr/>
        </p:nvSpPr>
        <p:spPr>
          <a:xfrm>
            <a:off x="229928" y="2332947"/>
            <a:ext cx="471487" cy="30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794285" y="2322312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글자 수 체크 </a:t>
            </a:r>
            <a:r>
              <a:rPr lang="en-US" altLang="ko-KR" dirty="0"/>
              <a:t>-&gt; </a:t>
            </a:r>
            <a:r>
              <a:rPr lang="ko-KR" altLang="en-US" dirty="0"/>
              <a:t>지정된 글자 수 초과시 경고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BE2DC7-B52A-4DB9-882F-F33627D1BE32}"/>
              </a:ext>
            </a:extLst>
          </p:cNvPr>
          <p:cNvSpPr/>
          <p:nvPr/>
        </p:nvSpPr>
        <p:spPr>
          <a:xfrm>
            <a:off x="4408134" y="793776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리뷰 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040053" y="901498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 작성된 리뷰 화면 </a:t>
            </a:r>
            <a:r>
              <a:rPr lang="en-US" altLang="ko-KR" dirty="0"/>
              <a:t>-&gt; </a:t>
            </a:r>
            <a:r>
              <a:rPr lang="ko-KR" altLang="en-US" dirty="0"/>
              <a:t>리스트 형식</a:t>
            </a:r>
          </a:p>
        </p:txBody>
      </p:sp>
    </p:spTree>
    <p:extLst>
      <p:ext uri="{BB962C8B-B14F-4D97-AF65-F5344CB8AC3E}">
        <p14:creationId xmlns:p14="http://schemas.microsoft.com/office/powerpoint/2010/main" val="2138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 dirty="0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9A632-5D06-44E3-9008-1DF70C07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" y="1328240"/>
            <a:ext cx="3932232" cy="21954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4CDEF8-43F9-41F0-B1B9-7198FA6CB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" y="3758686"/>
            <a:ext cx="3821284" cy="326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801020-8DCF-4ACC-8872-7F208773F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353" y="1240071"/>
            <a:ext cx="2779554" cy="1083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E23082-81B0-4209-B713-1BC18DB2D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664" y="2692341"/>
            <a:ext cx="3042445" cy="8313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FF0E2-0616-4308-AB11-4A138775217F}"/>
              </a:ext>
            </a:extLst>
          </p:cNvPr>
          <p:cNvSpPr/>
          <p:nvPr/>
        </p:nvSpPr>
        <p:spPr>
          <a:xfrm>
            <a:off x="-12150" y="77916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A6FE7-B578-47D0-B98B-AE47D2BD0F00}"/>
              </a:ext>
            </a:extLst>
          </p:cNvPr>
          <p:cNvSpPr txBox="1"/>
          <p:nvPr/>
        </p:nvSpPr>
        <p:spPr>
          <a:xfrm>
            <a:off x="565684" y="886881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리뷰 수정 및 삭제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FF7926-CCE1-4F65-9F4F-E6307F25DE61}"/>
              </a:ext>
            </a:extLst>
          </p:cNvPr>
          <p:cNvSpPr/>
          <p:nvPr/>
        </p:nvSpPr>
        <p:spPr>
          <a:xfrm>
            <a:off x="-12151" y="4059091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DDD84-65F0-49EE-B103-0E079F43093B}"/>
              </a:ext>
            </a:extLst>
          </p:cNvPr>
          <p:cNvSpPr txBox="1"/>
          <p:nvPr/>
        </p:nvSpPr>
        <p:spPr>
          <a:xfrm>
            <a:off x="597052" y="4166812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② 수정 또는 삭제 클릭 시 비밀번호 확인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AA8B7A8-370A-47C0-B1A9-3754FBE23A01}"/>
              </a:ext>
            </a:extLst>
          </p:cNvPr>
          <p:cNvCxnSpPr>
            <a:cxnSpLocks/>
          </p:cNvCxnSpPr>
          <p:nvPr/>
        </p:nvCxnSpPr>
        <p:spPr>
          <a:xfrm>
            <a:off x="4002151" y="4280884"/>
            <a:ext cx="469837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0DA1D4-1C2E-444F-9959-1E23EA1A099D}"/>
              </a:ext>
            </a:extLst>
          </p:cNvPr>
          <p:cNvCxnSpPr>
            <a:cxnSpLocks/>
          </p:cNvCxnSpPr>
          <p:nvPr/>
        </p:nvCxnSpPr>
        <p:spPr>
          <a:xfrm flipV="1">
            <a:off x="4396929" y="2571750"/>
            <a:ext cx="0" cy="156371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71F6B7-9602-444C-8CA1-52C37D094EE6}"/>
              </a:ext>
            </a:extLst>
          </p:cNvPr>
          <p:cNvSpPr/>
          <p:nvPr/>
        </p:nvSpPr>
        <p:spPr>
          <a:xfrm>
            <a:off x="4522716" y="671438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③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7931B9-914A-471C-BB76-ECA5B238337F}"/>
              </a:ext>
            </a:extLst>
          </p:cNvPr>
          <p:cNvSpPr txBox="1"/>
          <p:nvPr/>
        </p:nvSpPr>
        <p:spPr>
          <a:xfrm>
            <a:off x="5268324" y="811638"/>
            <a:ext cx="351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③ 비밀번호 일치 여부에 따라 수정 또는 삭제 실행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F77FE7-121F-4832-9C56-7BD32309F063}"/>
              </a:ext>
            </a:extLst>
          </p:cNvPr>
          <p:cNvSpPr/>
          <p:nvPr/>
        </p:nvSpPr>
        <p:spPr>
          <a:xfrm>
            <a:off x="139778" y="1429703"/>
            <a:ext cx="593678" cy="11420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D51C7-F7B8-4EBB-9BAD-FB36CDB9C347}"/>
              </a:ext>
            </a:extLst>
          </p:cNvPr>
          <p:cNvSpPr txBox="1"/>
          <p:nvPr/>
        </p:nvSpPr>
        <p:spPr>
          <a:xfrm>
            <a:off x="737849" y="1800320"/>
            <a:ext cx="311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리뷰 작성시 입력된 자료 불러오기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29203-8757-422B-977E-986180A306F7}"/>
              </a:ext>
            </a:extLst>
          </p:cNvPr>
          <p:cNvSpPr txBox="1"/>
          <p:nvPr/>
        </p:nvSpPr>
        <p:spPr>
          <a:xfrm>
            <a:off x="733456" y="2333755"/>
            <a:ext cx="3112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상품명 등 필수정보는 수정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7965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10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1932788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작성된 리뷰 리스트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2000" y="33616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37785" y="427139"/>
            <a:ext cx="1344929" cy="2948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② 좋아요 기능</a:t>
            </a:r>
            <a:endParaRPr lang="en-US" altLang="ko-KR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572000" y="1045892"/>
            <a:ext cx="0" cy="156371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82729" y="2179748"/>
            <a:ext cx="3511346" cy="29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③ </a:t>
            </a:r>
            <a:r>
              <a:rPr lang="en-US" altLang="ko-KR"/>
              <a:t>2) </a:t>
            </a:r>
            <a:r>
              <a:rPr lang="ko-KR" altLang="en-US"/>
              <a:t>이미 좋아요를 눌렀을 때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878" y="1315314"/>
            <a:ext cx="3829851" cy="278939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52878" y="1941858"/>
            <a:ext cx="504385" cy="1668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57313" y="1827751"/>
            <a:ext cx="3687077" cy="2944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상품명에 따라 해당 상품에 대한 리뷰만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2535" y="2665646"/>
            <a:ext cx="2747936" cy="74943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579" y="2678652"/>
            <a:ext cx="956177" cy="1668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02535" y="1315314"/>
            <a:ext cx="2724467" cy="6910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93466" y="892003"/>
            <a:ext cx="3511346" cy="29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③ </a:t>
            </a:r>
            <a:r>
              <a:rPr lang="en-US" altLang="ko-KR"/>
              <a:t>1) </a:t>
            </a:r>
            <a:r>
              <a:rPr lang="ko-KR" altLang="en-US"/>
              <a:t>로그인을 안하고 좋아요를 눌렀을 때</a:t>
            </a: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253911" y="2974129"/>
            <a:ext cx="30875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1</a:t>
            </a:r>
            <a:r>
              <a:rPr lang="ko-KR" altLang="en-US"/>
              <a:t>개의 아이디당 한번의 좋아요를 누를 수 있고</a:t>
            </a:r>
            <a:r>
              <a:rPr lang="en-US" altLang="ko-KR"/>
              <a:t>, </a:t>
            </a:r>
            <a:r>
              <a:rPr lang="ko-KR" altLang="en-US"/>
              <a:t>좋아요는 누적되어 표시된다</a:t>
            </a:r>
            <a:r>
              <a:rPr lang="en-US" altLang="ko-KR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11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30281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 </a:t>
            </a:r>
            <a:r>
              <a:rPr lang="ko-KR" altLang="en-US"/>
              <a:t>검색어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61" y="1457466"/>
            <a:ext cx="4200525" cy="32208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999697" y="1668269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58774" y="3457100"/>
            <a:ext cx="934232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02041" y="2359626"/>
            <a:ext cx="2470824" cy="2959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검색한 키워드에 따라 리스팅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9996" y="1086684"/>
            <a:ext cx="3678244" cy="292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좋아요 순 </a:t>
            </a:r>
            <a:r>
              <a:rPr lang="en-US" altLang="ko-KR"/>
              <a:t>/ </a:t>
            </a:r>
            <a:r>
              <a:rPr lang="ko-KR" altLang="en-US"/>
              <a:t>최신 등록 순 </a:t>
            </a:r>
            <a:r>
              <a:rPr lang="en-US" altLang="ko-KR"/>
              <a:t>/ </a:t>
            </a:r>
            <a:r>
              <a:rPr lang="ko-KR" altLang="en-US"/>
              <a:t>검색어 </a:t>
            </a:r>
            <a:r>
              <a:rPr lang="en-US" altLang="ko-KR"/>
              <a:t>/ </a:t>
            </a:r>
            <a:r>
              <a:rPr lang="ko-KR" altLang="en-US"/>
              <a:t>별점 갯수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9997" y="1714920"/>
            <a:ext cx="3703257" cy="51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이용하여 화면 이동이나 새로고침 없이 실시간으로 리스트가 변경된다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u="sng">
                <a:solidFill>
                  <a:srgbClr val="000000"/>
                </a:solidFill>
              </a:rPr>
              <a:t>Review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FF0E2-0616-4308-AB11-4A138775217F}"/>
              </a:ext>
            </a:extLst>
          </p:cNvPr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A6FE7-B578-47D0-B98B-AE47D2BD0F00}"/>
              </a:ext>
            </a:extLst>
          </p:cNvPr>
          <p:cNvSpPr txBox="1"/>
          <p:nvPr/>
        </p:nvSpPr>
        <p:spPr>
          <a:xfrm>
            <a:off x="597052" y="96922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조건에 따른 </a:t>
            </a:r>
            <a:r>
              <a:rPr lang="ko-KR" altLang="en-US" dirty="0" err="1"/>
              <a:t>리스팅</a:t>
            </a:r>
            <a:r>
              <a:rPr lang="ko-KR" altLang="en-US" dirty="0"/>
              <a:t> 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FF7926-CCE1-4F65-9F4F-E6307F25DE61}"/>
              </a:ext>
            </a:extLst>
          </p:cNvPr>
          <p:cNvSpPr/>
          <p:nvPr/>
        </p:nvSpPr>
        <p:spPr>
          <a:xfrm>
            <a:off x="4411539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8F085-3EEE-4164-A23F-B8CE7F20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3" y="1492446"/>
            <a:ext cx="3986652" cy="31146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4D58BF-A42F-47A0-9A72-125420779AE2}"/>
              </a:ext>
            </a:extLst>
          </p:cNvPr>
          <p:cNvSpPr/>
          <p:nvPr/>
        </p:nvSpPr>
        <p:spPr>
          <a:xfrm>
            <a:off x="270387" y="1572425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40CBE-1703-4966-BC23-69288C08AB41}"/>
              </a:ext>
            </a:extLst>
          </p:cNvPr>
          <p:cNvSpPr txBox="1"/>
          <p:nvPr/>
        </p:nvSpPr>
        <p:spPr>
          <a:xfrm>
            <a:off x="1161893" y="2122822"/>
            <a:ext cx="2817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좋아요 수 </a:t>
            </a:r>
            <a:r>
              <a:rPr lang="en-US" altLang="ko-KR" dirty="0"/>
              <a:t>/ </a:t>
            </a:r>
            <a:r>
              <a:rPr lang="ko-KR" altLang="en-US" dirty="0"/>
              <a:t>최신 등록 </a:t>
            </a:r>
            <a:r>
              <a:rPr lang="en-US" altLang="ko-KR" dirty="0"/>
              <a:t>/ </a:t>
            </a:r>
            <a:r>
              <a:rPr lang="ko-KR" altLang="en-US" dirty="0"/>
              <a:t>검색어 </a:t>
            </a:r>
            <a:r>
              <a:rPr lang="en-US" altLang="ko-KR" dirty="0"/>
              <a:t>/ </a:t>
            </a:r>
            <a:r>
              <a:rPr lang="ko-KR" altLang="en-US" dirty="0" err="1"/>
              <a:t>별점의</a:t>
            </a:r>
            <a:r>
              <a:rPr lang="ko-KR" altLang="en-US" dirty="0"/>
              <a:t> 개수에 따라 리스트가 변경된다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76EA78-896C-4926-BD8E-6D330733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2446"/>
            <a:ext cx="4247041" cy="34125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58CB51-BBEB-4CF4-9C50-BD588C0E0206}"/>
              </a:ext>
            </a:extLst>
          </p:cNvPr>
          <p:cNvSpPr txBox="1"/>
          <p:nvPr/>
        </p:nvSpPr>
        <p:spPr>
          <a:xfrm>
            <a:off x="5250014" y="969226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조건에 따른 </a:t>
            </a:r>
            <a:r>
              <a:rPr lang="ko-KR" altLang="en-US" dirty="0" err="1"/>
              <a:t>리스팅</a:t>
            </a:r>
            <a:r>
              <a:rPr lang="ko-KR" altLang="en-US" dirty="0"/>
              <a:t> 기능 </a:t>
            </a:r>
            <a:r>
              <a:rPr lang="en-US" altLang="ko-KR" dirty="0"/>
              <a:t>– </a:t>
            </a:r>
            <a:r>
              <a:rPr lang="ko-KR" altLang="en-US" dirty="0" err="1"/>
              <a:t>별점의</a:t>
            </a:r>
            <a:r>
              <a:rPr lang="ko-KR" altLang="en-US" dirty="0"/>
              <a:t> 개수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FA3278-D391-42B7-A814-6353BC92E78B}"/>
              </a:ext>
            </a:extLst>
          </p:cNvPr>
          <p:cNvSpPr/>
          <p:nvPr/>
        </p:nvSpPr>
        <p:spPr>
          <a:xfrm>
            <a:off x="6392237" y="1584176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C3F491-2A23-49F7-8E75-6D79F33DDFE2}"/>
              </a:ext>
            </a:extLst>
          </p:cNvPr>
          <p:cNvSpPr/>
          <p:nvPr/>
        </p:nvSpPr>
        <p:spPr>
          <a:xfrm>
            <a:off x="4572000" y="2003224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87330B-AA5D-4F22-A123-1E1D136912AB}"/>
              </a:ext>
            </a:extLst>
          </p:cNvPr>
          <p:cNvSpPr/>
          <p:nvPr/>
        </p:nvSpPr>
        <p:spPr>
          <a:xfrm>
            <a:off x="4572000" y="3459370"/>
            <a:ext cx="1220040" cy="334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78B59D-AD3F-48C6-B9AC-EAE403933910}"/>
              </a:ext>
            </a:extLst>
          </p:cNvPr>
          <p:cNvSpPr/>
          <p:nvPr/>
        </p:nvSpPr>
        <p:spPr>
          <a:xfrm>
            <a:off x="582711" y="1919770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7371A6-CDED-44F6-939A-B473196A78BC}"/>
              </a:ext>
            </a:extLst>
          </p:cNvPr>
          <p:cNvSpPr/>
          <p:nvPr/>
        </p:nvSpPr>
        <p:spPr>
          <a:xfrm>
            <a:off x="582711" y="3252922"/>
            <a:ext cx="715451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13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>
                <a:solidFill>
                  <a:srgbClr val="000000"/>
                </a:solidFill>
              </a:rPr>
              <a:t>고객센터</a:t>
            </a:r>
            <a:r>
              <a:rPr lang="en-US" altLang="ko-KR" sz="3200" u="sng">
                <a:solidFill>
                  <a:srgbClr val="000000"/>
                </a:solidFill>
              </a:rPr>
              <a:t>(Board)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3837788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</a:t>
            </a:r>
            <a:r>
              <a:rPr lang="ko-KR" altLang="en-US"/>
              <a:t> 고객센터 글 유형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39" y="1304326"/>
            <a:ext cx="4304685" cy="3579523"/>
          </a:xfrm>
          <a:prstGeom prst="rect">
            <a:avLst/>
          </a:prstGeom>
        </p:spPr>
      </p:pic>
      <p:sp>
        <p:nvSpPr>
          <p:cNvPr id="160" name="직사각형 22"/>
          <p:cNvSpPr/>
          <p:nvPr/>
        </p:nvSpPr>
        <p:spPr>
          <a:xfrm>
            <a:off x="93714" y="1887364"/>
            <a:ext cx="4356459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1" name="직사각형 22"/>
          <p:cNvSpPr/>
          <p:nvPr/>
        </p:nvSpPr>
        <p:spPr>
          <a:xfrm>
            <a:off x="1313835" y="4520873"/>
            <a:ext cx="1813899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58471" y="4543338"/>
            <a:ext cx="1129851" cy="29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페이징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14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>
                <a:solidFill>
                  <a:srgbClr val="000000"/>
                </a:solidFill>
              </a:rPr>
              <a:t>고객센터</a:t>
            </a:r>
            <a:r>
              <a:rPr lang="en-US" altLang="ko-KR" sz="3200" u="sng">
                <a:solidFill>
                  <a:srgbClr val="000000"/>
                </a:solidFill>
              </a:rPr>
              <a:t>(Board)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1" y="969226"/>
            <a:ext cx="40187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조건에 따른 리스팅 기능 </a:t>
            </a:r>
            <a:r>
              <a:rPr lang="en-US" altLang="ko-KR"/>
              <a:t>-</a:t>
            </a:r>
            <a:r>
              <a:rPr lang="ko-KR" altLang="en-US"/>
              <a:t> 키워드를 통한 검색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539" y="1304326"/>
            <a:ext cx="4304685" cy="3579523"/>
          </a:xfrm>
          <a:prstGeom prst="rect">
            <a:avLst/>
          </a:prstGeom>
        </p:spPr>
      </p:pic>
      <p:sp>
        <p:nvSpPr>
          <p:cNvPr id="160" name="직사각형 22"/>
          <p:cNvSpPr/>
          <p:nvPr/>
        </p:nvSpPr>
        <p:spPr>
          <a:xfrm>
            <a:off x="1623037" y="1407273"/>
            <a:ext cx="1191701" cy="28118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2" name="TextBox 23"/>
          <p:cNvSpPr txBox="1"/>
          <p:nvPr/>
        </p:nvSpPr>
        <p:spPr>
          <a:xfrm>
            <a:off x="4572000" y="1401624"/>
            <a:ext cx="4448238" cy="251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3" name="TextBox 23"/>
          <p:cNvSpPr txBox="1"/>
          <p:nvPr/>
        </p:nvSpPr>
        <p:spPr>
          <a:xfrm>
            <a:off x="4717944" y="979141"/>
            <a:ext cx="4148662" cy="51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②찾고싶은 키워드를 입력하고 </a:t>
            </a:r>
            <a:r>
              <a:rPr lang="en-US" altLang="ko-KR"/>
              <a:t>search</a:t>
            </a:r>
            <a:r>
              <a:rPr lang="ko-KR" altLang="en-US"/>
              <a:t>버튼을 누르면  해당 글이 검색된다</a:t>
            </a:r>
            <a:r>
              <a:rPr lang="en-US" altLang="ko-KR"/>
              <a:t>.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410" y="1684672"/>
            <a:ext cx="4112649" cy="3103046"/>
          </a:xfrm>
          <a:prstGeom prst="rect">
            <a:avLst/>
          </a:prstGeom>
        </p:spPr>
      </p:pic>
      <p:cxnSp>
        <p:nvCxnSpPr>
          <p:cNvPr id="165" name="직선 화살표 연결선 20"/>
          <p:cNvCxnSpPr>
            <a:stCxn id="160" idx="3"/>
          </p:cNvCxnSpPr>
          <p:nvPr/>
        </p:nvCxnSpPr>
        <p:spPr>
          <a:xfrm>
            <a:off x="2814739" y="1547866"/>
            <a:ext cx="1853279" cy="102388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15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65" y="825074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7052" y="969226"/>
            <a:ext cx="1770863" cy="295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1:1</a:t>
            </a:r>
            <a:r>
              <a:rPr lang="ko-KR" altLang="en-US"/>
              <a:t>문의버튼 클릭</a:t>
            </a: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330" y="1245255"/>
            <a:ext cx="1508760" cy="594359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113131" y="2312931"/>
            <a:ext cx="535060" cy="517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659374" y="2425618"/>
            <a:ext cx="3600451" cy="29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①로그인 안되있을 시 </a:t>
            </a:r>
            <a:r>
              <a:rPr lang="en-US" altLang="ko-KR"/>
              <a:t>alert</a:t>
            </a:r>
            <a:r>
              <a:rPr lang="ko-KR" altLang="en-US"/>
              <a:t>창 띄우기</a:t>
            </a: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909" y="2784434"/>
            <a:ext cx="2414741" cy="655320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6355" y="714375"/>
            <a:ext cx="4233659" cy="3899104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350795" y="3715548"/>
            <a:ext cx="3628381" cy="297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②로그인 되어있을시  문의 작성폼으로 이동</a:t>
            </a:r>
          </a:p>
        </p:txBody>
      </p:sp>
      <p:cxnSp>
        <p:nvCxnSpPr>
          <p:cNvPr id="169" name="직선 화살표 연결선 20"/>
          <p:cNvCxnSpPr/>
          <p:nvPr/>
        </p:nvCxnSpPr>
        <p:spPr>
          <a:xfrm rot="5400000" flipH="1" flipV="1">
            <a:off x="4115997" y="3123771"/>
            <a:ext cx="1303760" cy="19971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" name="직선 화살표 연결선 20"/>
          <p:cNvCxnSpPr/>
          <p:nvPr/>
        </p:nvCxnSpPr>
        <p:spPr>
          <a:xfrm>
            <a:off x="4114953" y="3883191"/>
            <a:ext cx="591471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16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63622"/>
            <a:ext cx="745607" cy="510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635" y="854004"/>
            <a:ext cx="2916630" cy="29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1:1</a:t>
            </a:r>
            <a:r>
              <a:rPr lang="ko-KR" altLang="en-US"/>
              <a:t>문의 작성 </a:t>
            </a:r>
            <a:r>
              <a:rPr lang="en-US" altLang="ko-KR"/>
              <a:t>-</a:t>
            </a:r>
            <a:r>
              <a:rPr lang="ko-KR" altLang="en-US"/>
              <a:t> 파일 확장자 체크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28749"/>
            <a:ext cx="4233659" cy="360720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3205" y="1662388"/>
            <a:ext cx="4442951" cy="111203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4391701" y="871414"/>
            <a:ext cx="529590" cy="5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  <a:endParaRPr lang="ko-KR" altLang="en-US"/>
          </a:p>
        </p:txBody>
      </p:sp>
      <p:sp>
        <p:nvSpPr>
          <p:cNvPr id="178" name="TextBox 177"/>
          <p:cNvSpPr txBox="1"/>
          <p:nvPr/>
        </p:nvSpPr>
        <p:spPr>
          <a:xfrm>
            <a:off x="5062905" y="1011678"/>
            <a:ext cx="2115135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① 내 문의내역으로 이동</a:t>
            </a:r>
          </a:p>
        </p:txBody>
      </p:sp>
      <p:sp>
        <p:nvSpPr>
          <p:cNvPr id="179" name="직사각형 36"/>
          <p:cNvSpPr/>
          <p:nvPr/>
        </p:nvSpPr>
        <p:spPr>
          <a:xfrm>
            <a:off x="5130130" y="2404272"/>
            <a:ext cx="1045753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4572000" y="2924359"/>
            <a:ext cx="3600450" cy="51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글 제목을 클릭하면 문의 상세페이지로 이동한다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17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633" y="854004"/>
            <a:ext cx="3716732" cy="29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① 문의 상세페이지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수정</a:t>
            </a:r>
            <a:r>
              <a:rPr lang="en-US" altLang="ko-KR"/>
              <a:t>,</a:t>
            </a:r>
            <a:r>
              <a:rPr lang="ko-KR" altLang="en-US"/>
              <a:t> 삭제 기능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028" y="1413387"/>
            <a:ext cx="4079759" cy="3553439"/>
          </a:xfrm>
          <a:prstGeom prst="rect">
            <a:avLst/>
          </a:prstGeom>
        </p:spPr>
      </p:pic>
      <p:sp>
        <p:nvSpPr>
          <p:cNvPr id="181" name="직사각형 36"/>
          <p:cNvSpPr/>
          <p:nvPr/>
        </p:nvSpPr>
        <p:spPr>
          <a:xfrm>
            <a:off x="1734929" y="4185798"/>
            <a:ext cx="861398" cy="3349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1593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INDEX</a:t>
            </a:r>
            <a:endParaRPr u="sng" dirty="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75" y="971150"/>
            <a:ext cx="7296037" cy="39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B00D1B-810A-4457-B918-E33C0A83DE17}"/>
              </a:ext>
            </a:extLst>
          </p:cNvPr>
          <p:cNvSpPr txBox="1"/>
          <p:nvPr/>
        </p:nvSpPr>
        <p:spPr>
          <a:xfrm>
            <a:off x="3818373" y="1406769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1~3 page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299A0-B915-4796-A716-EFE83348C98D}"/>
              </a:ext>
            </a:extLst>
          </p:cNvPr>
          <p:cNvSpPr txBox="1"/>
          <p:nvPr/>
        </p:nvSpPr>
        <p:spPr>
          <a:xfrm>
            <a:off x="4285808" y="241786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page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E274F-C860-45D1-A2B8-28939AFE8730}"/>
              </a:ext>
            </a:extLst>
          </p:cNvPr>
          <p:cNvSpPr txBox="1"/>
          <p:nvPr/>
        </p:nvSpPr>
        <p:spPr>
          <a:xfrm>
            <a:off x="3222357" y="3354032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5~6 page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9CD0A-C3FD-43C4-ABFE-34E3D4FB5C0E}"/>
              </a:ext>
            </a:extLst>
          </p:cNvPr>
          <p:cNvSpPr txBox="1"/>
          <p:nvPr/>
        </p:nvSpPr>
        <p:spPr>
          <a:xfrm>
            <a:off x="5293992" y="429020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7~17 page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 dirty="0">
                <a:solidFill>
                  <a:srgbClr val="000000"/>
                </a:solidFill>
              </a:rPr>
              <a:t>1:1</a:t>
            </a:r>
            <a:r>
              <a:rPr lang="ko-KR" altLang="en-US" sz="3200" u="sng" dirty="0">
                <a:solidFill>
                  <a:srgbClr val="000000"/>
                </a:solidFill>
              </a:rPr>
              <a:t>문의</a:t>
            </a:r>
            <a:r>
              <a:rPr lang="en-US" altLang="ko-KR" sz="3200" u="sng" dirty="0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4540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문의 상세페이지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답변달기</a:t>
            </a:r>
            <a:r>
              <a:rPr lang="ko-KR" altLang="en-US" dirty="0"/>
              <a:t> 기능</a:t>
            </a:r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204" y="1282802"/>
            <a:ext cx="3705197" cy="3591846"/>
          </a:xfrm>
          <a:prstGeom prst="rect">
            <a:avLst/>
          </a:prstGeom>
        </p:spPr>
      </p:pic>
      <p:cxnSp>
        <p:nvCxnSpPr>
          <p:cNvPr id="190" name="직선 화살표 연결선 20"/>
          <p:cNvCxnSpPr/>
          <p:nvPr/>
        </p:nvCxnSpPr>
        <p:spPr>
          <a:xfrm rot="16200000" flipV="1">
            <a:off x="1793087" y="2971166"/>
            <a:ext cx="2235587" cy="120213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3" name="직사각형 36"/>
          <p:cNvSpPr/>
          <p:nvPr/>
        </p:nvSpPr>
        <p:spPr>
          <a:xfrm>
            <a:off x="3515796" y="4553278"/>
            <a:ext cx="426324" cy="2427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6495" y="1407289"/>
            <a:ext cx="4141838" cy="1164460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3212382" y="3939048"/>
            <a:ext cx="3600450" cy="51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 답변하기 버튼을 누르면 답변을 위한 모달창이 띄워진다</a:t>
            </a:r>
            <a:r>
              <a:rPr lang="en-US" altLang="ko-KR"/>
              <a:t>.</a:t>
            </a:r>
          </a:p>
        </p:txBody>
      </p:sp>
      <p:sp>
        <p:nvSpPr>
          <p:cNvPr id="192" name="직사각형 36"/>
          <p:cNvSpPr/>
          <p:nvPr/>
        </p:nvSpPr>
        <p:spPr>
          <a:xfrm>
            <a:off x="2231764" y="2201525"/>
            <a:ext cx="311102" cy="2427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3" name="직선 화살표 연결선 20"/>
          <p:cNvCxnSpPr>
            <a:stCxn id="192" idx="3"/>
            <a:endCxn id="191" idx="1"/>
          </p:cNvCxnSpPr>
          <p:nvPr/>
        </p:nvCxnSpPr>
        <p:spPr>
          <a:xfrm flipV="1">
            <a:off x="2542867" y="1989519"/>
            <a:ext cx="2113628" cy="33339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4572000" y="704419"/>
            <a:ext cx="4373510" cy="51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② </a:t>
            </a:r>
            <a:r>
              <a:rPr lang="en-US" altLang="ko-KR"/>
              <a:t>“</a:t>
            </a:r>
            <a:r>
              <a:rPr lang="ko-KR" altLang="en-US"/>
              <a:t>등록</a:t>
            </a:r>
            <a:r>
              <a:rPr lang="en-US" altLang="ko-KR"/>
              <a:t>”</a:t>
            </a:r>
            <a:r>
              <a:rPr lang="ko-KR" altLang="en-US"/>
              <a:t>을 누르면 </a:t>
            </a:r>
            <a:r>
              <a:rPr lang="en-US" altLang="ko-KR"/>
              <a:t>AJAX</a:t>
            </a:r>
            <a:r>
              <a:rPr lang="ko-KR" altLang="en-US"/>
              <a:t>를 통해 해당페이지에 바로 반영된다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19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 u="sng">
                <a:solidFill>
                  <a:srgbClr val="000000"/>
                </a:solidFill>
              </a:rPr>
              <a:t>1:1</a:t>
            </a:r>
            <a:r>
              <a:rPr lang="ko-KR" altLang="en-US" sz="3200" u="sng">
                <a:solidFill>
                  <a:srgbClr val="000000"/>
                </a:solidFill>
              </a:rPr>
              <a:t>문의</a:t>
            </a:r>
            <a:r>
              <a:rPr lang="en-US" altLang="ko-KR" sz="3200" u="sng">
                <a:solidFill>
                  <a:srgbClr val="000000"/>
                </a:solidFill>
              </a:rPr>
              <a:t>(QNA)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②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9112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 문의 상세페이지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답변 수정</a:t>
            </a:r>
            <a:r>
              <a:rPr lang="en-US" altLang="ko-KR"/>
              <a:t>,</a:t>
            </a:r>
            <a:r>
              <a:rPr lang="ko-KR" altLang="en-US"/>
              <a:t>삭제 기능</a:t>
            </a: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124" y="1176846"/>
            <a:ext cx="4333875" cy="1164460"/>
          </a:xfrm>
          <a:prstGeom prst="rect">
            <a:avLst/>
          </a:prstGeom>
        </p:spPr>
      </p:pic>
      <p:sp>
        <p:nvSpPr>
          <p:cNvPr id="192" name="직사각형 36"/>
          <p:cNvSpPr/>
          <p:nvPr/>
        </p:nvSpPr>
        <p:spPr>
          <a:xfrm>
            <a:off x="219224" y="1640779"/>
            <a:ext cx="4352776" cy="7267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3" name="직선 화살표 연결선 20"/>
          <p:cNvCxnSpPr>
            <a:stCxn id="192" idx="3"/>
          </p:cNvCxnSpPr>
          <p:nvPr/>
        </p:nvCxnSpPr>
        <p:spPr>
          <a:xfrm>
            <a:off x="4572000" y="2004132"/>
            <a:ext cx="718344" cy="22233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198490" y="2448109"/>
            <a:ext cx="4373510" cy="51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①댓글을 클릭하면 수정과 삭제를 위한 모달창을 띄운다</a:t>
            </a:r>
            <a:r>
              <a:rPr lang="en-US" altLang="ko-KR"/>
              <a:t>.</a:t>
            </a: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5895" y="1135062"/>
            <a:ext cx="3680460" cy="2286000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5327649" y="3552190"/>
            <a:ext cx="3600451" cy="516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② </a:t>
            </a:r>
            <a:r>
              <a:rPr lang="en-US" altLang="ko-KR"/>
              <a:t>“</a:t>
            </a:r>
            <a:r>
              <a:rPr lang="ko-KR" altLang="en-US"/>
              <a:t>등록</a:t>
            </a:r>
            <a:r>
              <a:rPr lang="en-US" altLang="ko-KR"/>
              <a:t>”</a:t>
            </a:r>
            <a:r>
              <a:rPr lang="ko-KR" altLang="en-US"/>
              <a:t>을 누르면 </a:t>
            </a:r>
            <a:r>
              <a:rPr lang="en-US" altLang="ko-KR"/>
              <a:t>AJAX</a:t>
            </a:r>
            <a:r>
              <a:rPr lang="ko-KR" altLang="en-US"/>
              <a:t>를 통해 해당페이지에 바로 반영된다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 smtClean="0">
                <a:solidFill>
                  <a:srgbClr val="000000"/>
                </a:solidFill>
              </a:rPr>
              <a:t>상품 </a:t>
            </a:r>
            <a:r>
              <a:rPr lang="en-US" altLang="ko-KR" sz="3200" u="sng" dirty="0" smtClean="0">
                <a:solidFill>
                  <a:srgbClr val="000000"/>
                </a:solidFill>
              </a:rPr>
              <a:t>(</a:t>
            </a:r>
            <a:r>
              <a:rPr lang="en-US" sz="3200" u="sng" dirty="0" smtClean="0">
                <a:solidFill>
                  <a:srgbClr val="000000"/>
                </a:solidFill>
              </a:rPr>
              <a:t>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63419" y="1336184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등록된 상품의 리스트들을 보여준다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1105296" y="4343294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② 상품 이미지와 이름 </a:t>
            </a:r>
            <a:r>
              <a:rPr lang="ko-KR" altLang="en-US" sz="1800" dirty="0" err="1"/>
              <a:t>클릭시</a:t>
            </a:r>
            <a:r>
              <a:rPr lang="ko-KR" altLang="en-US" sz="1800" dirty="0"/>
              <a:t> 상품 상세페이지로 이동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</a:t>
            </a:r>
            <a:r>
              <a:rPr lang="ko-KR" altLang="en-US" sz="1800" dirty="0" err="1"/>
              <a:t>상품리스트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84" y="1696864"/>
            <a:ext cx="4614597" cy="24420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981582" y="1909888"/>
            <a:ext cx="353615" cy="2308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658518" y="1889003"/>
            <a:ext cx="893555" cy="7448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3389356" y="1690571"/>
            <a:ext cx="708511" cy="35102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4562084" y="832990"/>
            <a:ext cx="458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③</a:t>
            </a:r>
            <a:r>
              <a:rPr lang="ko-KR" altLang="en-US" sz="1800" dirty="0" smtClean="0"/>
              <a:t> 검색에 상품명 </a:t>
            </a:r>
            <a:r>
              <a:rPr lang="ko-KR" altLang="en-US" sz="1800" dirty="0" err="1" smtClean="0"/>
              <a:t>검색시</a:t>
            </a:r>
            <a:r>
              <a:rPr lang="ko-KR" altLang="en-US" sz="1800" dirty="0" smtClean="0"/>
              <a:t> 해당하는 상품만 출력</a:t>
            </a:r>
            <a:endParaRPr lang="ko-KR" altLang="en-US" sz="18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097867" y="2049280"/>
            <a:ext cx="1803400" cy="72460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789122"/>
            <a:ext cx="3916155" cy="103960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2158389" y="2192693"/>
            <a:ext cx="74486" cy="209862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518306" y="2682035"/>
            <a:ext cx="640083" cy="160928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3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 smtClean="0">
                <a:solidFill>
                  <a:srgbClr val="000000"/>
                </a:solidFill>
              </a:rPr>
              <a:t>상품 </a:t>
            </a:r>
            <a:r>
              <a:rPr lang="en-US" sz="3200" u="sng" dirty="0" smtClean="0">
                <a:solidFill>
                  <a:srgbClr val="000000"/>
                </a:solidFill>
              </a:rPr>
              <a:t>(Product)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</a:t>
            </a:r>
            <a:r>
              <a:rPr lang="ko-KR" altLang="en-US" sz="1800" dirty="0" smtClean="0"/>
              <a:t>상품상세페이지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8" y="1783230"/>
            <a:ext cx="3425010" cy="26642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53945" y="4123457"/>
            <a:ext cx="894942" cy="4120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615819" y="148858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</a:t>
            </a:r>
            <a:r>
              <a:rPr lang="ko-KR" altLang="en-US" sz="1800" dirty="0" smtClean="0"/>
              <a:t>상품 수량 작성</a:t>
            </a:r>
            <a:endParaRPr lang="ko-KR" alt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E29E7-3EEE-491A-A47A-709BD1244F41}"/>
              </a:ext>
            </a:extLst>
          </p:cNvPr>
          <p:cNvSpPr txBox="1"/>
          <p:nvPr/>
        </p:nvSpPr>
        <p:spPr>
          <a:xfrm>
            <a:off x="3683978" y="581241"/>
            <a:ext cx="458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②</a:t>
            </a:r>
            <a:r>
              <a:rPr lang="ko-KR" altLang="en-US" sz="1800" dirty="0" smtClean="0"/>
              <a:t> 수량이 </a:t>
            </a:r>
            <a:r>
              <a:rPr lang="ko-KR" altLang="en-US" sz="1800" dirty="0" err="1" smtClean="0"/>
              <a:t>안적혀</a:t>
            </a:r>
            <a:r>
              <a:rPr lang="ko-KR" altLang="en-US" sz="1800" dirty="0" smtClean="0"/>
              <a:t> 있거나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음수이거나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일 때 </a:t>
            </a:r>
            <a:r>
              <a:rPr lang="en-US" altLang="ko-KR" sz="1800" dirty="0" smtClean="0"/>
              <a:t>alert</a:t>
            </a:r>
            <a:r>
              <a:rPr lang="ko-KR" altLang="en-US" sz="1800" dirty="0" smtClean="0"/>
              <a:t>로 창을 띄움</a:t>
            </a:r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3606103" y="2106500"/>
            <a:ext cx="3955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  <a:r>
              <a:rPr lang="ko-KR" altLang="en-US" dirty="0" smtClean="0"/>
              <a:t> 재고 </a:t>
            </a:r>
            <a:r>
              <a:rPr lang="ko-KR" altLang="en-US" dirty="0" err="1" smtClean="0"/>
              <a:t>없을시</a:t>
            </a:r>
            <a:r>
              <a:rPr lang="ko-KR" altLang="en-US" dirty="0" smtClean="0"/>
              <a:t> 품절로 </a:t>
            </a:r>
            <a:r>
              <a:rPr lang="ko-KR" altLang="en-US" dirty="0" err="1" smtClean="0"/>
              <a:t>바뀐후</a:t>
            </a:r>
            <a:r>
              <a:rPr lang="ko-KR" altLang="en-US" dirty="0" smtClean="0"/>
              <a:t> 구매 불가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450" y="2555033"/>
            <a:ext cx="3168970" cy="21716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3850450" y="4507066"/>
            <a:ext cx="709790" cy="2368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103" y="1243673"/>
            <a:ext cx="2390976" cy="71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789" y="1215319"/>
            <a:ext cx="2591670" cy="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9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1"/>
            <a:ext cx="3836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altLang="en-US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 algn="r"/>
            <a:r>
              <a:rPr lang="ko-KR" altLang="en-US" sz="3200" u="sng" dirty="0" smtClean="0">
                <a:solidFill>
                  <a:srgbClr val="000000"/>
                </a:solidFill>
              </a:rPr>
              <a:t>상품 </a:t>
            </a:r>
            <a:r>
              <a:rPr lang="en-US" sz="3200" u="sng" dirty="0" smtClean="0">
                <a:solidFill>
                  <a:srgbClr val="000000"/>
                </a:solidFill>
              </a:rPr>
              <a:t>(Product)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70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580792" y="806788"/>
            <a:ext cx="456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② 장바구니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장바구니에 상품이 담김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6" y="99145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① </a:t>
            </a:r>
            <a:r>
              <a:rPr lang="ko-KR" altLang="en-US" sz="1800" dirty="0" smtClean="0"/>
              <a:t>상품구매페이지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1505047" y="3167363"/>
            <a:ext cx="287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</a:t>
            </a:r>
            <a:r>
              <a:rPr lang="ko-KR" altLang="en-US" sz="1200" dirty="0" smtClean="0"/>
              <a:t>로그인한 사용자의 주소와 전화번호를 가져옴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8" y="3561691"/>
            <a:ext cx="3608081" cy="13603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4432338" y="2498965"/>
            <a:ext cx="2529254" cy="28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③ </a:t>
            </a:r>
            <a:r>
              <a:rPr lang="ko-KR" altLang="en-US" sz="1200" dirty="0" smtClean="0"/>
              <a:t>주문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 상품구매 완료</a:t>
            </a:r>
            <a:endParaRPr lang="ko-KR" altLang="en-US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8" y="1342929"/>
            <a:ext cx="2077360" cy="16159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5385" y="2766166"/>
            <a:ext cx="591115" cy="2408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85290" y="3006970"/>
            <a:ext cx="1133556" cy="58908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89469" y="1959007"/>
            <a:ext cx="3146150" cy="9275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323" y="1123158"/>
            <a:ext cx="5332016" cy="12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96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 dirty="0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u="sng" dirty="0" smtClean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 smtClean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 smtClean="0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 smtClean="0">
                <a:solidFill>
                  <a:srgbClr val="000000"/>
                </a:solidFill>
              </a:rPr>
              <a:t>)</a:t>
            </a:r>
            <a:endParaRPr sz="3200" u="sng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780919-8F81-4FF0-B795-5A32A8309460}"/>
              </a:ext>
            </a:extLst>
          </p:cNvPr>
          <p:cNvSpPr/>
          <p:nvPr/>
        </p:nvSpPr>
        <p:spPr>
          <a:xfrm>
            <a:off x="92869" y="832990"/>
            <a:ext cx="7456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F38E3-619E-4BBF-8560-F82C42D301D6}"/>
              </a:ext>
            </a:extLst>
          </p:cNvPr>
          <p:cNvSpPr txBox="1"/>
          <p:nvPr/>
        </p:nvSpPr>
        <p:spPr>
          <a:xfrm>
            <a:off x="92869" y="1514673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ko-KR" altLang="en-US" dirty="0" err="1"/>
              <a:t>로그인된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받아온다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EEECC-6521-4E19-87AE-BF38FE48D639}"/>
              </a:ext>
            </a:extLst>
          </p:cNvPr>
          <p:cNvSpPr txBox="1"/>
          <p:nvPr/>
        </p:nvSpPr>
        <p:spPr>
          <a:xfrm>
            <a:off x="701415" y="99145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상품문의작성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FD7364-5B84-465C-8CC1-F11F6AD5FE79}"/>
              </a:ext>
            </a:extLst>
          </p:cNvPr>
          <p:cNvSpPr txBox="1"/>
          <p:nvPr/>
        </p:nvSpPr>
        <p:spPr>
          <a:xfrm>
            <a:off x="5040053" y="901498"/>
            <a:ext cx="3289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</a:t>
            </a:r>
            <a:r>
              <a:rPr lang="ko-KR" altLang="en-US" dirty="0" smtClean="0"/>
              <a:t>작성된 상품문의화면 </a:t>
            </a:r>
            <a:r>
              <a:rPr lang="en-US" altLang="ko-KR" dirty="0"/>
              <a:t>-&gt; </a:t>
            </a:r>
            <a:r>
              <a:rPr lang="ko-KR" altLang="en-US" dirty="0"/>
              <a:t>리스트 형식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" y="1822450"/>
            <a:ext cx="4376576" cy="24361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70115" y="2201909"/>
            <a:ext cx="353028" cy="3258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04" y="1514673"/>
            <a:ext cx="4211191" cy="13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5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11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 dirty="0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 dirty="0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u="sng" dirty="0" smtClean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 smtClean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 smtClean="0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 smtClean="0">
                <a:solidFill>
                  <a:srgbClr val="000000"/>
                </a:solidFill>
              </a:rPr>
              <a:t>)</a:t>
            </a:r>
            <a:endParaRPr lang="en-US" altLang="ko-KR" sz="3200" u="sng" dirty="0">
              <a:solidFill>
                <a:srgbClr val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763622"/>
            <a:ext cx="745607" cy="510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  <a:endParaRPr lang="en-US" altLang="ko-KR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72803" y="2578190"/>
            <a:ext cx="360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② 글 제목을 클릭하면 </a:t>
            </a:r>
            <a:r>
              <a:rPr lang="ko-KR" altLang="en-US" dirty="0" smtClean="0"/>
              <a:t>상품문의 </a:t>
            </a:r>
            <a:r>
              <a:rPr lang="ko-KR" altLang="en-US" dirty="0"/>
              <a:t>상세페이지로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5475" y="914818"/>
            <a:ext cx="2115135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① 내 문의내역으로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2" y="1274445"/>
            <a:ext cx="6653231" cy="11551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2664204" y="1698916"/>
            <a:ext cx="917639" cy="61125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4010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17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633" y="854004"/>
            <a:ext cx="412164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① </a:t>
            </a:r>
            <a:r>
              <a:rPr lang="ko-KR" altLang="en-US" dirty="0" smtClean="0"/>
              <a:t>상품문의 </a:t>
            </a:r>
            <a:r>
              <a:rPr lang="ko-KR" altLang="en-US" dirty="0"/>
              <a:t>상세페이지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수정</a:t>
            </a:r>
            <a:r>
              <a:rPr lang="en-US" altLang="ko-KR" dirty="0"/>
              <a:t>,</a:t>
            </a:r>
            <a:r>
              <a:rPr lang="ko-KR" altLang="en-US" dirty="0"/>
              <a:t> 삭제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3" y="1305074"/>
            <a:ext cx="3245950" cy="34949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EF15C-E909-4F69-8429-9636AD0D08D2}"/>
              </a:ext>
            </a:extLst>
          </p:cNvPr>
          <p:cNvSpPr/>
          <p:nvPr/>
        </p:nvSpPr>
        <p:spPr>
          <a:xfrm>
            <a:off x="1323599" y="4413102"/>
            <a:ext cx="848102" cy="5302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7453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3454001" cy="300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문의 상세페이지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답변달기</a:t>
            </a:r>
            <a:r>
              <a:rPr lang="ko-KR" altLang="en-US" dirty="0"/>
              <a:t> 기능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370002" y="4344107"/>
            <a:ext cx="360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① </a:t>
            </a:r>
            <a:r>
              <a:rPr lang="ko-KR" altLang="en-US" dirty="0" smtClean="0"/>
              <a:t>답변하기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답변을 위한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띄워짐</a:t>
            </a:r>
            <a:endParaRPr lang="en-US" altLang="ko-KR" dirty="0"/>
          </a:p>
        </p:txBody>
      </p:sp>
      <p:sp>
        <p:nvSpPr>
          <p:cNvPr id="194" name="TextBox 193"/>
          <p:cNvSpPr txBox="1"/>
          <p:nvPr/>
        </p:nvSpPr>
        <p:spPr>
          <a:xfrm>
            <a:off x="4572000" y="704419"/>
            <a:ext cx="4373510" cy="51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② </a:t>
            </a:r>
            <a:r>
              <a:rPr lang="en-US" altLang="ko-KR" dirty="0"/>
              <a:t>“</a:t>
            </a:r>
            <a:r>
              <a:rPr lang="ko-KR" altLang="en-US" dirty="0"/>
              <a:t>등록</a:t>
            </a:r>
            <a:r>
              <a:rPr lang="en-US" altLang="ko-KR" dirty="0"/>
              <a:t>”</a:t>
            </a:r>
            <a:r>
              <a:rPr lang="ko-KR" altLang="en-US" dirty="0"/>
              <a:t>을 누르면 </a:t>
            </a:r>
            <a:r>
              <a:rPr lang="en-US" altLang="ko-KR" dirty="0"/>
              <a:t>AJAX</a:t>
            </a:r>
            <a:r>
              <a:rPr lang="ko-KR" altLang="en-US" dirty="0"/>
              <a:t>를 통해 해당페이지에 바로 반영된다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5" y="1200546"/>
            <a:ext cx="4143947" cy="36000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268238"/>
            <a:ext cx="4364379" cy="613902"/>
          </a:xfrm>
          <a:prstGeom prst="rect">
            <a:avLst/>
          </a:prstGeom>
        </p:spPr>
      </p:pic>
      <p:sp>
        <p:nvSpPr>
          <p:cNvPr id="17" name="직사각형 36"/>
          <p:cNvSpPr/>
          <p:nvPr/>
        </p:nvSpPr>
        <p:spPr>
          <a:xfrm>
            <a:off x="2705100" y="2956560"/>
            <a:ext cx="297180" cy="2666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8" name="직선 화살표 연결선 20"/>
          <p:cNvCxnSpPr>
            <a:endCxn id="17" idx="2"/>
          </p:cNvCxnSpPr>
          <p:nvPr/>
        </p:nvCxnSpPr>
        <p:spPr>
          <a:xfrm flipH="1" flipV="1">
            <a:off x="2853690" y="3223259"/>
            <a:ext cx="1186815" cy="118482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20"/>
          <p:cNvCxnSpPr/>
          <p:nvPr/>
        </p:nvCxnSpPr>
        <p:spPr>
          <a:xfrm flipV="1">
            <a:off x="3002279" y="1874755"/>
            <a:ext cx="1763589" cy="108180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직사각형 36"/>
          <p:cNvSpPr/>
          <p:nvPr/>
        </p:nvSpPr>
        <p:spPr>
          <a:xfrm>
            <a:off x="3891914" y="4432893"/>
            <a:ext cx="558165" cy="2991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3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710584" y="4663217"/>
            <a:ext cx="310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18</a:t>
            </a:r>
            <a:endParaRPr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13750" y="76200"/>
            <a:ext cx="3836699" cy="6629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200" b="1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rPr>
              <a:t>개</a:t>
            </a:r>
            <a:r>
              <a:rPr lang="ko" sz="3200" b="1">
                <a:latin typeface="굴림"/>
                <a:ea typeface="굴림"/>
                <a:cs typeface="굴림"/>
                <a:sym typeface="굴림"/>
              </a:rPr>
              <a:t>발 및 테스트</a:t>
            </a:r>
            <a:endParaRPr sz="400" b="1" dirty="0">
              <a:latin typeface="굴림"/>
              <a:ea typeface="굴림"/>
              <a:cs typeface="굴림"/>
              <a:sym typeface="굴림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/>
          <a:p>
            <a:pPr lvl="0" algn="r">
              <a:defRPr/>
            </a:pPr>
            <a:r>
              <a:rPr lang="ko-KR" altLang="en-US" sz="3200" u="sng" dirty="0">
                <a:solidFill>
                  <a:srgbClr val="000000"/>
                </a:solidFill>
              </a:rPr>
              <a:t>상품문의</a:t>
            </a:r>
            <a:r>
              <a:rPr lang="en-US" altLang="ko-KR" sz="3200" u="sng" dirty="0">
                <a:solidFill>
                  <a:srgbClr val="000000"/>
                </a:solidFill>
              </a:rPr>
              <a:t>(</a:t>
            </a:r>
            <a:r>
              <a:rPr lang="en-US" altLang="ko-KR" sz="3200" u="sng" dirty="0" err="1">
                <a:solidFill>
                  <a:srgbClr val="000000"/>
                </a:solidFill>
              </a:rPr>
              <a:t>Pquestion</a:t>
            </a:r>
            <a:r>
              <a:rPr lang="en-US" altLang="ko-KR" sz="3200" u="sng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702170"/>
            <a:ext cx="745607" cy="5151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0314" y="832952"/>
            <a:ext cx="4073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dirty="0" smtClean="0"/>
              <a:t>관리자 </a:t>
            </a:r>
            <a:r>
              <a:rPr lang="ko-KR" altLang="en-US" dirty="0" err="1" smtClean="0"/>
              <a:t>답변시</a:t>
            </a:r>
            <a:r>
              <a:rPr lang="ko-KR" altLang="en-US" dirty="0" smtClean="0"/>
              <a:t> 상품문의 아래에 </a:t>
            </a:r>
            <a:r>
              <a:rPr lang="ko-KR" altLang="en-US" dirty="0" err="1" smtClean="0"/>
              <a:t>답변리스트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7" y="1267124"/>
            <a:ext cx="5472033" cy="1895176"/>
          </a:xfrm>
          <a:prstGeom prst="rect">
            <a:avLst/>
          </a:prstGeom>
        </p:spPr>
      </p:pic>
      <p:sp>
        <p:nvSpPr>
          <p:cNvPr id="20" name="직사각형 36"/>
          <p:cNvSpPr/>
          <p:nvPr/>
        </p:nvSpPr>
        <p:spPr>
          <a:xfrm>
            <a:off x="160937" y="2214712"/>
            <a:ext cx="936343" cy="99741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4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u="sng">
                <a:solidFill>
                  <a:srgbClr val="000000"/>
                </a:solidFill>
              </a:rPr>
              <a:t>Environment 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 dirty="0"/>
          </a:p>
        </p:txBody>
      </p:sp>
      <p:sp>
        <p:nvSpPr>
          <p:cNvPr id="77" name="Google Shape;77;p15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448038" y="574325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342425" y="1581150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5"/>
          <p:cNvSpPr/>
          <p:nvPr/>
        </p:nvSpPr>
        <p:spPr>
          <a:xfrm>
            <a:off x="7031100" y="1657350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" name="Google Shape;81;p15" descr="Google Chrome 2021년 최신 버전 - 무료 다운로드 및 리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75" y="1976113"/>
            <a:ext cx="1021300" cy="1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descr="기획자가 왜 데이터베이스를 알아야 하나 | Hyeye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230" y="2066725"/>
            <a:ext cx="1133970" cy="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descr="서버 개요 클립 아트-벡터 클립 아트-무료 벡터 무료 다운로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963" y="950100"/>
            <a:ext cx="656532" cy="101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5"/>
          <p:cNvCxnSpPr>
            <a:stCxn id="79" idx="6"/>
            <a:endCxn id="85" idx="1"/>
          </p:cNvCxnSpPr>
          <p:nvPr/>
        </p:nvCxnSpPr>
        <p:spPr>
          <a:xfrm>
            <a:off x="2142425" y="2481150"/>
            <a:ext cx="1080000" cy="8253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5"/>
          <p:cNvCxnSpPr>
            <a:stCxn id="78" idx="6"/>
            <a:endCxn id="80" idx="1"/>
          </p:cNvCxnSpPr>
          <p:nvPr/>
        </p:nvCxnSpPr>
        <p:spPr>
          <a:xfrm>
            <a:off x="6248038" y="1474325"/>
            <a:ext cx="1046700" cy="4467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63350" y="765925"/>
            <a:ext cx="247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JSP, CSS, 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Bootstrap, jQuery, Ajax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758700" y="2402138"/>
            <a:ext cx="247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Spring Boot 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Internal Web Server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(= Tomcat)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766625" y="3578038"/>
            <a:ext cx="247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Oracle DataBase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MyBatis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958688" y="3042925"/>
            <a:ext cx="1800000" cy="1800000"/>
          </a:xfrm>
          <a:prstGeom prst="ellipse">
            <a:avLst/>
          </a:prstGeom>
          <a:solidFill>
            <a:schemeClr val="lt1"/>
          </a:solidFill>
          <a:ln w="2286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" name="Google Shape;90;p15"/>
          <p:cNvCxnSpPr>
            <a:stCxn id="78" idx="4"/>
            <a:endCxn id="85" idx="7"/>
          </p:cNvCxnSpPr>
          <p:nvPr/>
        </p:nvCxnSpPr>
        <p:spPr>
          <a:xfrm flipH="1">
            <a:off x="4495138" y="2374325"/>
            <a:ext cx="852900" cy="932100"/>
          </a:xfrm>
          <a:prstGeom prst="straightConnector1">
            <a:avLst/>
          </a:prstGeom>
          <a:noFill/>
          <a:ln w="2286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Google Shape;91;p15" descr="jdk clip art에 대한 이미지 결과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275" y="3467974"/>
            <a:ext cx="656525" cy="97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517250" y="2009863"/>
            <a:ext cx="247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Economica"/>
                <a:ea typeface="Economica"/>
                <a:cs typeface="Economica"/>
                <a:sym typeface="Economica"/>
              </a:rPr>
              <a:t>Eclipse  </a:t>
            </a:r>
            <a:r>
              <a:rPr lang="ko" sz="1600">
                <a:solidFill>
                  <a:schemeClr val="dk1"/>
                </a:solidFill>
              </a:rPr>
              <a:t>4.17.0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jdk-15.0.1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Spring Boot 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4ED7A-6FE1-47F9-A250-7D61CACC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49973"/>
            <a:ext cx="8520600" cy="2128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96005-1CD2-4CB3-BA6E-9FE9711E4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18</a:t>
            </a:r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12223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2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Schedule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" y="759775"/>
            <a:ext cx="8954025" cy="3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75" y="812275"/>
            <a:ext cx="2745650" cy="34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3</a:t>
            </a:r>
            <a:endParaRPr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Design Pattern</a:t>
            </a:r>
            <a:endParaRPr sz="4200" u="sng" dirty="0">
              <a:solidFill>
                <a:srgbClr val="000000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프로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젝트 개요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25" y="906350"/>
            <a:ext cx="2157215" cy="33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970575" y="4306950"/>
            <a:ext cx="33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에시) 회원 관련 Model, View, Controller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74E42FC-9CFE-4F23-924A-78E8DD27E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750343"/>
              </p:ext>
            </p:extLst>
          </p:nvPr>
        </p:nvGraphicFramePr>
        <p:xfrm>
          <a:off x="461243" y="1254824"/>
          <a:ext cx="3158532" cy="30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4</a:t>
            </a:r>
            <a:endParaRPr dirty="0"/>
          </a:p>
        </p:txBody>
      </p:sp>
      <p:sp>
        <p:nvSpPr>
          <p:cNvPr id="117" name="Google Shape;117;p18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요구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사항 분석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152400" y="838200"/>
          <a:ext cx="8825875" cy="3606974"/>
        </p:xfrm>
        <a:graphic>
          <a:graphicData uri="http://schemas.openxmlformats.org/drawingml/2006/table">
            <a:tbl>
              <a:tblPr>
                <a:noFill/>
                <a:tableStyleId>{301B9872-FF03-419C-B52F-09143CE22A26}</a:tableStyleId>
              </a:tblPr>
              <a:tblGrid>
                <a:gridCol w="11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76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화면명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사용자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요구사항명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요구사항 내용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수정날짜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공통</a:t>
                      </a:r>
                      <a:endParaRPr sz="11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해당 계정의 id와 비밀번호(pwd)를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입력하는 것으로 로그인을 진행시킨다.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main.jsp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로그아웃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로그아웃을 클릭하는 것으로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 세션을 소멸시킨다.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그 이후 로그인 창으로 되돌아간다.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main.jsp -&gt;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joinForm.jsp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요구하는 정보(ex. id, pwd)를 입력하는 것으로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가용할 수 있는 계정을 생성한다.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findForm.jsp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아이디/비번찾기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기존에 작성한 힌트나 특정 절차를 진행시켜</a:t>
                      </a:r>
                      <a:endParaRPr dirty="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잊어버린 id나 pwd를 찾는다.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2021-01-27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김평기</a:t>
                      </a: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228600" y="4495800"/>
            <a:ext cx="88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상세 : </a:t>
            </a:r>
            <a:r>
              <a:rPr lang="ko" sz="1200" u="sng">
                <a:solidFill>
                  <a:schemeClr val="hlink"/>
                </a:solidFill>
                <a:hlinkClick r:id="rId3"/>
              </a:rPr>
              <a:t>https://docs.google.com/spreadsheets/d/1Qxl0B_B6U70v58UVW5FOYVIS5LveC5RiDQt_JTG9ivo/edit#gid=0</a:t>
            </a:r>
            <a:endParaRPr sz="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5</a:t>
            </a:r>
            <a:endParaRPr dirty="0"/>
          </a:p>
        </p:txBody>
      </p:sp>
      <p:sp>
        <p:nvSpPr>
          <p:cNvPr id="125" name="Google Shape;125;p19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설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계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62000" y="4648200"/>
            <a:ext cx="801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상세 : </a:t>
            </a:r>
            <a:r>
              <a:rPr lang="ko" sz="1200" u="sng">
                <a:solidFill>
                  <a:schemeClr val="hlink"/>
                </a:solidFill>
                <a:hlinkClick r:id="rId3"/>
              </a:rPr>
              <a:t>https://docs.google.com/document/d/1p9yy0XjjMeEDrma2DaXRJbBw7V3_MmQsG6LFGy-Rwz8/edit#</a:t>
            </a:r>
            <a:endParaRPr sz="1200"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000000"/>
                </a:solidFill>
              </a:rPr>
              <a:t>ERD</a:t>
            </a:r>
            <a:endParaRPr sz="4200" u="sng" dirty="0">
              <a:solidFill>
                <a:srgbClr val="000000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5" y="753300"/>
            <a:ext cx="8868750" cy="3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6</a:t>
            </a:r>
            <a:endParaRPr dirty="0"/>
          </a:p>
        </p:txBody>
      </p:sp>
      <p:sp>
        <p:nvSpPr>
          <p:cNvPr id="134" name="Google Shape;134;p20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설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계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741978" y="4648200"/>
            <a:ext cx="801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문서 </a:t>
            </a:r>
            <a:r>
              <a:rPr lang="ko" sz="1200" dirty="0">
                <a:solidFill>
                  <a:schemeClr val="dk1"/>
                </a:solidFill>
              </a:rPr>
              <a:t>상세 : </a:t>
            </a:r>
            <a:r>
              <a:rPr lang="ko" sz="1200" u="sng" dirty="0">
                <a:solidFill>
                  <a:schemeClr val="hlink"/>
                </a:solidFill>
                <a:hlinkClick r:id="rId3"/>
              </a:rPr>
              <a:t>https://docs.google.com/document/d/1p9yy0XjjMeEDrma2DaXRJbBw7V3_MmQsG6LFGy-Rwz8/edit#</a:t>
            </a:r>
            <a:endParaRPr sz="1200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>
                <a:solidFill>
                  <a:srgbClr val="000000"/>
                </a:solidFill>
              </a:rPr>
              <a:t>범위관리</a:t>
            </a:r>
            <a:endParaRPr sz="3200" u="sng" dirty="0">
              <a:solidFill>
                <a:srgbClr val="00000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550" y="1082325"/>
            <a:ext cx="2623300" cy="315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6055900" y="1113875"/>
            <a:ext cx="2766825" cy="3196978"/>
            <a:chOff x="4681275" y="936675"/>
            <a:chExt cx="2766825" cy="3196978"/>
          </a:xfrm>
        </p:grpSpPr>
        <p:pic>
          <p:nvPicPr>
            <p:cNvPr id="139" name="Google Shape;13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6125" y="936675"/>
              <a:ext cx="2503375" cy="221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1275" y="3202453"/>
              <a:ext cx="2766825" cy="93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0"/>
          <p:cNvSpPr/>
          <p:nvPr/>
        </p:nvSpPr>
        <p:spPr>
          <a:xfrm>
            <a:off x="350075" y="1124550"/>
            <a:ext cx="2107200" cy="3152400"/>
          </a:xfrm>
          <a:prstGeom prst="rect">
            <a:avLst/>
          </a:prstGeom>
          <a:solidFill>
            <a:schemeClr val="lt1"/>
          </a:solidFill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개발 전 문서 작성을 </a:t>
            </a:r>
            <a:endParaRPr lang="en-US" altLang="k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통해 범위 확정.</a:t>
            </a:r>
            <a:endParaRPr dirty="0"/>
          </a:p>
        </p:txBody>
      </p:sp>
      <p:sp>
        <p:nvSpPr>
          <p:cNvPr id="142" name="Google Shape;142;p20"/>
          <p:cNvSpPr/>
          <p:nvPr/>
        </p:nvSpPr>
        <p:spPr>
          <a:xfrm>
            <a:off x="2302449" y="2024275"/>
            <a:ext cx="1325005" cy="13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7</a:t>
            </a:r>
            <a:endParaRPr dirty="0"/>
          </a:p>
        </p:txBody>
      </p:sp>
      <p:sp>
        <p:nvSpPr>
          <p:cNvPr id="148" name="Google Shape;148;p21"/>
          <p:cNvSpPr txBox="1"/>
          <p:nvPr/>
        </p:nvSpPr>
        <p:spPr>
          <a:xfrm>
            <a:off x="13750" y="76200"/>
            <a:ext cx="3836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FF0000"/>
                </a:solidFill>
                <a:latin typeface="Gulim"/>
                <a:ea typeface="Gulim"/>
                <a:cs typeface="Gulim"/>
                <a:sym typeface="Gulim"/>
              </a:rPr>
              <a:t>개</a:t>
            </a:r>
            <a:r>
              <a:rPr lang="ko" sz="3200" b="1">
                <a:latin typeface="Gulim"/>
                <a:ea typeface="Gulim"/>
                <a:cs typeface="Gulim"/>
                <a:sym typeface="Gulim"/>
              </a:rPr>
              <a:t>발 및 테스트</a:t>
            </a:r>
            <a:endParaRPr sz="400" b="1" dirty="0"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00" y="988550"/>
            <a:ext cx="8477300" cy="36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52400" y="4572000"/>
            <a:ext cx="87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u="sng" dirty="0" err="1">
                <a:solidFill>
                  <a:schemeClr val="hlink"/>
                </a:solidFill>
                <a:hlinkClick r:id="rId4"/>
              </a:rPr>
              <a:t>문서상세</a:t>
            </a:r>
            <a:r>
              <a:rPr lang="ko-KR" altLang="en-US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altLang="ko-KR" u="sng" dirty="0">
                <a:solidFill>
                  <a:schemeClr val="hlink"/>
                </a:solidFill>
                <a:hlinkClick r:id="rId4"/>
              </a:rPr>
              <a:t>:</a:t>
            </a:r>
            <a:r>
              <a:rPr lang="en-US" altLang="ko" u="sng" dirty="0">
                <a:solidFill>
                  <a:schemeClr val="hlink"/>
                </a:solidFill>
                <a:hlinkClick r:id="rId4"/>
              </a:rPr>
              <a:t>  </a:t>
            </a:r>
            <a:r>
              <a:rPr lang="ko" u="sng" dirty="0">
                <a:solidFill>
                  <a:schemeClr val="hlink"/>
                </a:solidFill>
                <a:hlinkClick r:id="rId4"/>
              </a:rPr>
              <a:t>https://hategore.github.io/ay_project-/index.html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16500" y="-650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>
                <a:solidFill>
                  <a:srgbClr val="000000"/>
                </a:solidFill>
              </a:rPr>
              <a:t>범위요약</a:t>
            </a:r>
            <a:endParaRPr sz="320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833</Words>
  <Application>Microsoft Office PowerPoint</Application>
  <PresentationFormat>화면 슬라이드 쇼(16:9)</PresentationFormat>
  <Paragraphs>238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Arial</vt:lpstr>
      <vt:lpstr>Open Sans</vt:lpstr>
      <vt:lpstr>굴림</vt:lpstr>
      <vt:lpstr>굴림</vt:lpstr>
      <vt:lpstr>맑은 고딕</vt:lpstr>
      <vt:lpstr>Economica</vt:lpstr>
      <vt:lpstr>Luxe</vt:lpstr>
      <vt:lpstr>REDHOUSE</vt:lpstr>
      <vt:lpstr>INDEX</vt:lpstr>
      <vt:lpstr>Environment </vt:lpstr>
      <vt:lpstr>Schedule</vt:lpstr>
      <vt:lpstr>Design Pattern</vt:lpstr>
      <vt:lpstr>PowerPoint 프레젠테이션</vt:lpstr>
      <vt:lpstr>ERD</vt:lpstr>
      <vt:lpstr>범위관리</vt:lpstr>
      <vt:lpstr>범위요약</vt:lpstr>
      <vt:lpstr>Review</vt:lpstr>
      <vt:lpstr>Review</vt:lpstr>
      <vt:lpstr>Review</vt:lpstr>
      <vt:lpstr>Review</vt:lpstr>
      <vt:lpstr>Review</vt:lpstr>
      <vt:lpstr>고객센터(Board)</vt:lpstr>
      <vt:lpstr>고객센터(Board)</vt:lpstr>
      <vt:lpstr>1:1문의(QNA)</vt:lpstr>
      <vt:lpstr>1:1문의(QNA)</vt:lpstr>
      <vt:lpstr>1:1문의(QNA)</vt:lpstr>
      <vt:lpstr>1:1문의(QNA)</vt:lpstr>
      <vt:lpstr>1:1문의(QNA)</vt:lpstr>
      <vt:lpstr>상품 (Product)</vt:lpstr>
      <vt:lpstr>상품 (Product)</vt:lpstr>
      <vt:lpstr>상품 (Product)</vt:lpstr>
      <vt:lpstr>상품문의(Pquestion)</vt:lpstr>
      <vt:lpstr>상품문의(Pquestion)</vt:lpstr>
      <vt:lpstr>상품문의(Pquestion)</vt:lpstr>
      <vt:lpstr>상품문의(Pquestion)</vt:lpstr>
      <vt:lpstr>상품문의(Pquestion)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REDHOUSE</dc:title>
  <dc:creator>Ezen_AY</dc:creator>
  <cp:lastModifiedBy>최준영</cp:lastModifiedBy>
  <cp:revision>50</cp:revision>
  <dcterms:modified xsi:type="dcterms:W3CDTF">2021-03-18T03:12:57Z</dcterms:modified>
  <cp:version>1000.0000.01</cp:version>
</cp:coreProperties>
</file>